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56" r:id="rId2"/>
    <p:sldId id="257" r:id="rId3"/>
    <p:sldId id="265" r:id="rId4"/>
  </p:sldIdLst>
  <p:sldSz cx="14630400" cy="8229600"/>
  <p:notesSz cx="8229600" cy="14630400"/>
  <p:embeddedFontLst>
    <p:embeddedFont>
      <p:font typeface="Calibri" panose="020F0502020204030204" pitchFamily="34" charset="0"/>
      <p:regular r:id="rId6"/>
      <p:bold r:id="rId7"/>
      <p:italic r:id="rId8"/>
      <p:boldItalic r:id="rId9"/>
    </p:embeddedFont>
    <p:embeddedFont>
      <p:font typeface="Lucida Bright" panose="02040602050505020304" pitchFamily="18" charset="0"/>
      <p:regular r:id="rId10"/>
      <p:bold r:id="rId11"/>
      <p:italic r:id="rId12"/>
      <p:boldItalic r:id="rId13"/>
    </p:embeddedFont>
    <p:embeddedFont>
      <p:font typeface="Merriweather" panose="020000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7"/>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 /><Relationship Id="rId13" Type="http://schemas.openxmlformats.org/officeDocument/2006/relationships/font" Target="fonts/font8.fntdata"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font" Target="fonts/font2.fntdata" /><Relationship Id="rId12" Type="http://schemas.openxmlformats.org/officeDocument/2006/relationships/font" Target="fonts/font7.fntdata"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font" Target="fonts/font1.fntdata" /><Relationship Id="rId11" Type="http://schemas.openxmlformats.org/officeDocument/2006/relationships/font" Target="fonts/font6.fntdata" /><Relationship Id="rId5" Type="http://schemas.openxmlformats.org/officeDocument/2006/relationships/notesMaster" Target="notesMasters/notesMaster1.xml" /><Relationship Id="rId15" Type="http://schemas.openxmlformats.org/officeDocument/2006/relationships/presProps" Target="presProps.xml" /><Relationship Id="rId10" Type="http://schemas.openxmlformats.org/officeDocument/2006/relationships/font" Target="fonts/font5.fntdata" /><Relationship Id="rId4" Type="http://schemas.openxmlformats.org/officeDocument/2006/relationships/slide" Target="slides/slide3.xml" /><Relationship Id="rId9" Type="http://schemas.openxmlformats.org/officeDocument/2006/relationships/font" Target="fonts/font4.fntdata" /><Relationship Id="rId14" Type="http://schemas.openxmlformats.org/officeDocument/2006/relationships/font" Target="fonts/font9.fntdata" /></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xml" /><Relationship Id="rId1" Type="http://schemas.openxmlformats.org/officeDocument/2006/relationships/slideLayout" Target="../slideLayouts/slideLayout11.xml"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88828" y="871369"/>
            <a:ext cx="7691722" cy="1833731"/>
          </a:xfrm>
          <a:prstGeom prst="rect">
            <a:avLst/>
          </a:prstGeom>
          <a:noFill/>
          <a:ln/>
        </p:spPr>
        <p:txBody>
          <a:bodyPr wrap="none" lIns="0" tIns="0" rIns="0" bIns="0" rtlCol="0" anchor="t"/>
          <a:lstStyle/>
          <a:p>
            <a:pPr>
              <a:lnSpc>
                <a:spcPts val="3100"/>
              </a:lnSpc>
            </a:pPr>
            <a:r>
              <a:rPr lang="en-US" sz="4000" dirty="0">
                <a:solidFill>
                  <a:srgbClr val="FF0000"/>
                </a:solidFill>
                <a:latin typeface="Merriweather" pitchFamily="34" charset="0"/>
                <a:ea typeface="Merriweather" pitchFamily="34" charset="-122"/>
                <a:cs typeface="Merriweather" pitchFamily="34" charset="-120"/>
              </a:rPr>
              <a:t>Project Overview</a:t>
            </a:r>
            <a:endParaRPr lang="en-US" sz="4000" dirty="0">
              <a:solidFill>
                <a:srgbClr val="FF0000"/>
              </a:solidFill>
            </a:endParaRPr>
          </a:p>
          <a:p>
            <a:pPr marL="0" indent="0" algn="l">
              <a:lnSpc>
                <a:spcPts val="3100"/>
              </a:lnSpc>
              <a:buNone/>
            </a:pPr>
            <a:endParaRPr lang="en-US" sz="1900" dirty="0">
              <a:solidFill>
                <a:srgbClr val="E2E6E9"/>
              </a:solidFill>
              <a:latin typeface="Merriweather" pitchFamily="34" charset="0"/>
              <a:ea typeface="Merriweather" pitchFamily="34" charset="-122"/>
              <a:cs typeface="Merriweather" pitchFamily="34" charset="-120"/>
            </a:endParaRPr>
          </a:p>
          <a:p>
            <a:pPr marL="0" indent="0" algn="l">
              <a:lnSpc>
                <a:spcPts val="3100"/>
              </a:lnSpc>
              <a:buNone/>
            </a:pPr>
            <a:endParaRPr lang="en-US" sz="1900" dirty="0">
              <a:solidFill>
                <a:srgbClr val="E2E6E9"/>
              </a:solidFill>
              <a:latin typeface="Merriweather" pitchFamily="34" charset="0"/>
              <a:ea typeface="Merriweather" pitchFamily="34" charset="-122"/>
              <a:cs typeface="Merriweather" pitchFamily="34" charset="-120"/>
            </a:endParaRPr>
          </a:p>
          <a:p>
            <a:pPr marL="0" indent="0" algn="l">
              <a:lnSpc>
                <a:spcPts val="3100"/>
              </a:lnSpc>
              <a:buNone/>
            </a:pPr>
            <a:r>
              <a:rPr lang="en-US" sz="1900" dirty="0">
                <a:solidFill>
                  <a:schemeClr val="accent2">
                    <a:lumMod val="75000"/>
                  </a:schemeClr>
                </a:solidFill>
                <a:latin typeface="Merriweather" pitchFamily="34" charset="0"/>
                <a:ea typeface="Merriweather" pitchFamily="34" charset="-122"/>
                <a:cs typeface="Merriweather" pitchFamily="34" charset="-120"/>
              </a:rPr>
              <a:t>Revolutionizing Weather Prediction with IBM SPSS Modeler</a:t>
            </a:r>
            <a:endParaRPr lang="en-US" sz="1900" dirty="0">
              <a:solidFill>
                <a:schemeClr val="accent2">
                  <a:lumMod val="75000"/>
                </a:schemeClr>
              </a:solidFill>
            </a:endParaRPr>
          </a:p>
        </p:txBody>
      </p:sp>
      <p:sp>
        <p:nvSpPr>
          <p:cNvPr id="4" name="Text 1"/>
          <p:cNvSpPr/>
          <p:nvPr/>
        </p:nvSpPr>
        <p:spPr>
          <a:xfrm>
            <a:off x="6350200" y="2982754"/>
            <a:ext cx="7416404" cy="3158490"/>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 This presentation outlines a project leveraging IBM SPSS Modeler for enhanced weather forecasting. We'll explore data integration, advanced modeling, and impactful applications. The project showcases the power of predictive analytics in meteorology. Weather prediction is crucial for public safety, economic stability, and environmental management. This project aims to improve accuracy and reliability, leading to better preparedness and decision-making.</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4" name="Text 1"/>
          <p:cNvSpPr/>
          <p:nvPr/>
        </p:nvSpPr>
        <p:spPr>
          <a:xfrm>
            <a:off x="863800" y="1161826"/>
            <a:ext cx="7416404" cy="1986187"/>
          </a:xfrm>
          <a:prstGeom prst="rect">
            <a:avLst/>
          </a:prstGeom>
          <a:noFill/>
          <a:ln/>
        </p:spPr>
        <p:txBody>
          <a:bodyPr wrap="none" lIns="0" tIns="0" rIns="0" bIns="0" rtlCol="0" anchor="t"/>
          <a:lstStyle/>
          <a:p>
            <a:pPr>
              <a:lnSpc>
                <a:spcPts val="3100"/>
              </a:lnSpc>
            </a:pPr>
            <a:r>
              <a:rPr lang="en-US" sz="1900" dirty="0">
                <a:solidFill>
                  <a:srgbClr val="E2E6E9"/>
                </a:solidFill>
                <a:latin typeface="Merriweather" pitchFamily="34" charset="0"/>
                <a:ea typeface="Merriweather" pitchFamily="34" charset="-122"/>
                <a:cs typeface="Merriweather" pitchFamily="34" charset="-120"/>
              </a:rPr>
              <a:t>Presented by </a:t>
            </a:r>
            <a:r>
              <a:rPr lang="en-US" sz="3200" dirty="0">
                <a:solidFill>
                  <a:srgbClr val="E2E6E9"/>
                </a:solidFill>
                <a:latin typeface="Merriweather" pitchFamily="34" charset="0"/>
                <a:ea typeface="Merriweather" pitchFamily="34" charset="-122"/>
                <a:cs typeface="Merriweather" pitchFamily="34" charset="-120"/>
              </a:rPr>
              <a:t>:  </a:t>
            </a:r>
            <a:r>
              <a:rPr lang="en-US" sz="2000" dirty="0">
                <a:solidFill>
                  <a:srgbClr val="E2E6E9"/>
                </a:solidFill>
                <a:latin typeface="Merriweather" pitchFamily="34" charset="0"/>
                <a:ea typeface="Merriweather" pitchFamily="34" charset="-122"/>
                <a:cs typeface="Merriweather" pitchFamily="34" charset="-120"/>
              </a:rPr>
              <a:t> </a:t>
            </a:r>
            <a:r>
              <a:rPr lang="en-US" sz="3600" dirty="0" err="1">
                <a:solidFill>
                  <a:srgbClr val="0070C0"/>
                </a:solidFill>
                <a:latin typeface="Merriweather" pitchFamily="34" charset="0"/>
                <a:ea typeface="Merriweather" pitchFamily="34" charset="-122"/>
                <a:cs typeface="Merriweather" pitchFamily="34" charset="-120"/>
              </a:rPr>
              <a:t>Rashi</a:t>
            </a:r>
            <a:r>
              <a:rPr lang="en-US" sz="3600" dirty="0">
                <a:solidFill>
                  <a:srgbClr val="0070C0"/>
                </a:solidFill>
                <a:latin typeface="Merriweather" pitchFamily="34" charset="0"/>
                <a:ea typeface="Merriweather" pitchFamily="34" charset="-122"/>
                <a:cs typeface="Merriweather" pitchFamily="34" charset="-120"/>
              </a:rPr>
              <a:t> Gupta &amp;  </a:t>
            </a:r>
            <a:endParaRPr lang="en-US" sz="2000" dirty="0">
              <a:solidFill>
                <a:srgbClr val="0070C0"/>
              </a:solidFill>
              <a:latin typeface="Merriweather" pitchFamily="34" charset="0"/>
              <a:ea typeface="Merriweather" pitchFamily="34" charset="-122"/>
              <a:cs typeface="Merriweather" pitchFamily="34" charset="-120"/>
            </a:endParaRPr>
          </a:p>
          <a:p>
            <a:pPr>
              <a:lnSpc>
                <a:spcPts val="3100"/>
              </a:lnSpc>
            </a:pPr>
            <a:r>
              <a:rPr lang="en-US" sz="1900" dirty="0">
                <a:solidFill>
                  <a:srgbClr val="E2E6E9"/>
                </a:solidFill>
                <a:latin typeface="Merriweather" pitchFamily="34" charset="0"/>
                <a:ea typeface="Merriweather" pitchFamily="34" charset="-122"/>
                <a:cs typeface="Merriweather" pitchFamily="34" charset="-120"/>
              </a:rPr>
              <a:t>                             </a:t>
            </a:r>
          </a:p>
          <a:p>
            <a:pPr>
              <a:lnSpc>
                <a:spcPts val="3100"/>
              </a:lnSpc>
            </a:pPr>
            <a:r>
              <a:rPr lang="en-US" sz="1900" dirty="0">
                <a:solidFill>
                  <a:srgbClr val="E2E6E9"/>
                </a:solidFill>
                <a:latin typeface="Merriweather" pitchFamily="34" charset="0"/>
                <a:ea typeface="Merriweather" pitchFamily="34" charset="-122"/>
                <a:cs typeface="Merriweather" pitchFamily="34" charset="-120"/>
              </a:rPr>
              <a:t>                                    </a:t>
            </a:r>
            <a:r>
              <a:rPr lang="en-US" sz="3200" dirty="0" err="1">
                <a:solidFill>
                  <a:srgbClr val="0070C0"/>
                </a:solidFill>
                <a:latin typeface="Merriweather" pitchFamily="34" charset="0"/>
                <a:ea typeface="Merriweather" pitchFamily="34" charset="-122"/>
                <a:cs typeface="Merriweather" pitchFamily="34" charset="-120"/>
              </a:rPr>
              <a:t>Ayush</a:t>
            </a:r>
            <a:r>
              <a:rPr lang="en-US" sz="3200" dirty="0">
                <a:solidFill>
                  <a:srgbClr val="0070C0"/>
                </a:solidFill>
                <a:latin typeface="Merriweather" pitchFamily="34" charset="0"/>
                <a:ea typeface="Merriweather" pitchFamily="34" charset="-122"/>
                <a:cs typeface="Merriweather" pitchFamily="34" charset="-120"/>
              </a:rPr>
              <a:t> Raj Sinha  </a:t>
            </a:r>
            <a:endParaRPr lang="en-US" sz="1900" dirty="0">
              <a:solidFill>
                <a:srgbClr val="E2E6E9"/>
              </a:solidFill>
              <a:latin typeface="Merriweather" pitchFamily="34" charset="0"/>
              <a:ea typeface="Merriweather" pitchFamily="34" charset="-122"/>
              <a:cs typeface="Merriweather" pitchFamily="34" charset="-120"/>
            </a:endParaRPr>
          </a:p>
          <a:p>
            <a:pPr>
              <a:lnSpc>
                <a:spcPts val="3100"/>
              </a:lnSpc>
            </a:pPr>
            <a:r>
              <a:rPr lang="en-US" sz="1900" dirty="0">
                <a:solidFill>
                  <a:srgbClr val="E2E6E9"/>
                </a:solidFill>
                <a:latin typeface="Merriweather" pitchFamily="34" charset="0"/>
                <a:ea typeface="Merriweather" pitchFamily="34" charset="-122"/>
                <a:cs typeface="Merriweather" pitchFamily="34" charset="-120"/>
              </a:rPr>
              <a:t>                                                                                    </a:t>
            </a:r>
          </a:p>
          <a:p>
            <a:pPr>
              <a:lnSpc>
                <a:spcPts val="3100"/>
              </a:lnSpc>
            </a:pPr>
            <a:r>
              <a:rPr lang="en-US" sz="1900" dirty="0">
                <a:solidFill>
                  <a:srgbClr val="E2E6E9"/>
                </a:solidFill>
                <a:latin typeface="Merriweather" pitchFamily="34" charset="0"/>
                <a:ea typeface="Merriweather" pitchFamily="34" charset="-122"/>
                <a:cs typeface="Merriweather" pitchFamily="34" charset="-120"/>
              </a:rPr>
              <a:t>                                                                          </a:t>
            </a:r>
            <a:endParaRPr lang="en-US" sz="1900" dirty="0">
              <a:solidFill>
                <a:srgbClr val="0070C0"/>
              </a:solidFill>
            </a:endParaRPr>
          </a:p>
        </p:txBody>
      </p:sp>
      <p:sp>
        <p:nvSpPr>
          <p:cNvPr id="5" name="Text 2"/>
          <p:cNvSpPr/>
          <p:nvPr/>
        </p:nvSpPr>
        <p:spPr>
          <a:xfrm>
            <a:off x="863800" y="3425667"/>
            <a:ext cx="7416404" cy="39481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                                  </a:t>
            </a:r>
            <a:endParaRPr lang="en-US" sz="1900" dirty="0"/>
          </a:p>
        </p:txBody>
      </p:sp>
      <p:sp>
        <p:nvSpPr>
          <p:cNvPr id="6" name="Text 3"/>
          <p:cNvSpPr/>
          <p:nvPr/>
        </p:nvSpPr>
        <p:spPr>
          <a:xfrm>
            <a:off x="863800" y="3333157"/>
            <a:ext cx="7416404" cy="487321"/>
          </a:xfrm>
          <a:prstGeom prst="rect">
            <a:avLst/>
          </a:prstGeom>
          <a:noFill/>
          <a:ln/>
        </p:spPr>
        <p:txBody>
          <a:bodyPr wrap="non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COURSE:  B.Tech CS -DS+AI </a:t>
            </a:r>
          </a:p>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GROUP  : ( 43 &amp; 44)</a:t>
            </a:r>
          </a:p>
          <a:p>
            <a:pPr marL="0" indent="0" algn="l">
              <a:lnSpc>
                <a:spcPts val="3100"/>
              </a:lnSpc>
              <a:buNone/>
            </a:pPr>
            <a:r>
              <a:rPr lang="en-US" sz="1900" dirty="0">
                <a:solidFill>
                  <a:srgbClr val="E2E6E9"/>
                </a:solidFill>
                <a:latin typeface="Merriweather" pitchFamily="34" charset="0"/>
              </a:rPr>
              <a:t>SUBJECT : PREDICTIVE ANALYSIS</a:t>
            </a:r>
          </a:p>
          <a:p>
            <a:pPr marL="0" indent="0" algn="l">
              <a:lnSpc>
                <a:spcPts val="3100"/>
              </a:lnSpc>
              <a:buNone/>
            </a:pPr>
            <a:r>
              <a:rPr lang="en-US" sz="1900" dirty="0">
                <a:solidFill>
                  <a:srgbClr val="E2E6E9"/>
                </a:solidFill>
                <a:latin typeface="Merriweather" pitchFamily="34" charset="0"/>
              </a:rPr>
              <a:t>SUBJECT CODE </a:t>
            </a:r>
            <a:r>
              <a:rPr lang="en-US" sz="1900" dirty="0">
                <a:solidFill>
                  <a:srgbClr val="E2E6E9"/>
                </a:solidFill>
                <a:latin typeface="Lucida Bright" panose="02040602050505020304" pitchFamily="18" charset="0"/>
              </a:rPr>
              <a:t>:   UCS4807</a:t>
            </a:r>
          </a:p>
          <a:p>
            <a:pPr marL="0" indent="0" algn="l">
              <a:lnSpc>
                <a:spcPts val="3100"/>
              </a:lnSpc>
              <a:buNone/>
            </a:pPr>
            <a:endParaRPr lang="en-US" sz="1900" dirty="0">
              <a:solidFill>
                <a:srgbClr val="E2E6E9"/>
              </a:solidFill>
              <a:latin typeface="Lucida Bright" panose="02040602050505020304" pitchFamily="18" charset="0"/>
            </a:endParaRPr>
          </a:p>
          <a:p>
            <a:pPr marL="0" indent="0" algn="l">
              <a:lnSpc>
                <a:spcPts val="3100"/>
              </a:lnSpc>
              <a:buNone/>
            </a:pPr>
            <a:endParaRPr lang="en-US" sz="1900" dirty="0">
              <a:solidFill>
                <a:srgbClr val="E2E6E9"/>
              </a:solidFill>
              <a:latin typeface="Lucida Bright" panose="02040602050505020304" pitchFamily="18" charset="0"/>
            </a:endParaRPr>
          </a:p>
          <a:p>
            <a:pPr marL="0" indent="0" algn="l">
              <a:lnSpc>
                <a:spcPts val="3100"/>
              </a:lnSpc>
              <a:buNone/>
            </a:pPr>
            <a:r>
              <a:rPr lang="en-US" sz="1900" dirty="0">
                <a:solidFill>
                  <a:srgbClr val="E2E6E9"/>
                </a:solidFill>
                <a:latin typeface="Lucida Bright" panose="02040602050505020304" pitchFamily="18" charset="0"/>
              </a:rPr>
              <a:t>PRESENTED TO </a:t>
            </a:r>
            <a:r>
              <a:rPr lang="en-US" sz="3200" dirty="0">
                <a:solidFill>
                  <a:schemeClr val="accent4">
                    <a:lumMod val="75000"/>
                  </a:schemeClr>
                </a:solidFill>
                <a:latin typeface="Lucida Bright" panose="02040602050505020304" pitchFamily="18" charset="0"/>
              </a:rPr>
              <a:t>: MR. UJJWAL TOMAR</a:t>
            </a:r>
            <a:endParaRPr lang="en-US" sz="1900" dirty="0">
              <a:solidFill>
                <a:schemeClr val="accent4">
                  <a:lumMod val="75000"/>
                </a:schemeClr>
              </a:solidFill>
              <a:latin typeface="Lucida Bright" panose="020406020505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714853" y="7027902"/>
            <a:ext cx="5106828" cy="638294"/>
          </a:xfrm>
          <a:prstGeom prst="rect">
            <a:avLst/>
          </a:prstGeom>
          <a:noFill/>
          <a:ln/>
        </p:spPr>
        <p:txBody>
          <a:bodyPr wrap="none" lIns="0" tIns="0" rIns="0" bIns="0" rtlCol="0" anchor="t"/>
          <a:lstStyle/>
          <a:p>
            <a:pPr marL="0" indent="0" algn="l">
              <a:lnSpc>
                <a:spcPts val="5000"/>
              </a:lnSpc>
              <a:buNone/>
            </a:pPr>
            <a:endParaRPr lang="en-US" sz="4000" dirty="0"/>
          </a:p>
        </p:txBody>
      </p:sp>
      <p:pic>
        <p:nvPicPr>
          <p:cNvPr id="5" name="Picture 4">
            <a:extLst>
              <a:ext uri="{FF2B5EF4-FFF2-40B4-BE49-F238E27FC236}">
                <a16:creationId xmlns:a16="http://schemas.microsoft.com/office/drawing/2014/main" id="{FD0AC29A-ADB3-4E74-9714-C6017CAFFA3C}"/>
              </a:ext>
            </a:extLst>
          </p:cNvPr>
          <p:cNvPicPr>
            <a:picLocks noChangeAspect="1"/>
          </p:cNvPicPr>
          <p:nvPr/>
        </p:nvPicPr>
        <p:blipFill>
          <a:blip r:embed="rId3"/>
          <a:stretch>
            <a:fillRect/>
          </a:stretch>
        </p:blipFill>
        <p:spPr>
          <a:xfrm>
            <a:off x="161364" y="604982"/>
            <a:ext cx="14264641" cy="701963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546</Words>
  <Application>Microsoft Office PowerPoint</Application>
  <PresentationFormat>Custom</PresentationFormat>
  <Paragraphs>72</Paragraphs>
  <Slides>3</Slides>
  <Notes>3</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rakesh gupta</cp:lastModifiedBy>
  <cp:revision>6</cp:revision>
  <dcterms:created xsi:type="dcterms:W3CDTF">2025-04-06T13:58:29Z</dcterms:created>
  <dcterms:modified xsi:type="dcterms:W3CDTF">2025-04-24T15:06:13Z</dcterms:modified>
</cp:coreProperties>
</file>